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slideLayouts/slideLayout27.xml" ContentType="application/vnd.openxmlformats-officedocument.presentationml.slideLayout+xml"/>
  <Override PartName="/ppt/theme/theme6.xml" ContentType="application/vnd.openxmlformats-officedocument.theme+xml"/>
  <Override PartName="/ppt/slideLayouts/slideLayout2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905" r:id="rId2"/>
    <p:sldMasterId id="2147483955" r:id="rId3"/>
    <p:sldMasterId id="2147483939" r:id="rId4"/>
    <p:sldMasterId id="2147483948" r:id="rId5"/>
    <p:sldMasterId id="2147483950" r:id="rId6"/>
    <p:sldMasterId id="2147483683" r:id="rId7"/>
  </p:sldMasterIdLst>
  <p:notesMasterIdLst>
    <p:notesMasterId r:id="rId30"/>
  </p:notesMasterIdLst>
  <p:handoutMasterIdLst>
    <p:handoutMasterId r:id="rId31"/>
  </p:handoutMasterIdLst>
  <p:sldIdLst>
    <p:sldId id="603" r:id="rId8"/>
    <p:sldId id="2383" r:id="rId9"/>
    <p:sldId id="2382" r:id="rId10"/>
    <p:sldId id="2437" r:id="rId11"/>
    <p:sldId id="2414" r:id="rId12"/>
    <p:sldId id="2435" r:id="rId13"/>
    <p:sldId id="2438" r:id="rId14"/>
    <p:sldId id="2439" r:id="rId15"/>
    <p:sldId id="2441" r:id="rId16"/>
    <p:sldId id="2440" r:id="rId17"/>
    <p:sldId id="2442" r:id="rId18"/>
    <p:sldId id="2443" r:id="rId19"/>
    <p:sldId id="2445" r:id="rId20"/>
    <p:sldId id="2444" r:id="rId21"/>
    <p:sldId id="2446" r:id="rId22"/>
    <p:sldId id="2448" r:id="rId23"/>
    <p:sldId id="2428" r:id="rId24"/>
    <p:sldId id="2449" r:id="rId25"/>
    <p:sldId id="2450" r:id="rId26"/>
    <p:sldId id="2447" r:id="rId27"/>
    <p:sldId id="582" r:id="rId28"/>
    <p:sldId id="2451" r:id="rId29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D1D1A"/>
    <a:srgbClr val="595757"/>
    <a:srgbClr val="221815"/>
    <a:srgbClr val="91A2BF"/>
    <a:srgbClr val="66BA36"/>
    <a:srgbClr val="E4EBEA"/>
    <a:srgbClr val="C00000"/>
    <a:srgbClr val="FFFF00"/>
    <a:srgbClr val="FFFFFF"/>
    <a:srgbClr val="E90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96" autoAdjust="0"/>
    <p:restoredTop sz="96291" autoAdjust="0"/>
  </p:normalViewPr>
  <p:slideViewPr>
    <p:cSldViewPr snapToGrid="0" snapToObjects="1">
      <p:cViewPr varScale="1">
        <p:scale>
          <a:sx n="126" d="100"/>
          <a:sy n="126" d="100"/>
        </p:scale>
        <p:origin x="216" y="2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9/1/24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2.jpe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9/1/24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6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:\Users\z00205060\Desktop\CP项目\规范类文件\新建文件夹\巴展视觉物料规范-18.jpg">
            <a:extLst>
              <a:ext uri="{FF2B5EF4-FFF2-40B4-BE49-F238E27FC236}">
                <a16:creationId xmlns:a16="http://schemas.microsoft.com/office/drawing/2014/main" id="{60D4CF4B-3D9D-564E-9AB4-9D3074BC01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93" y="32809"/>
            <a:ext cx="12196763" cy="6856951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C97DCE-0896-AD42-9AE0-7F25594CD2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rgbClr val="374154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1B8501-68C3-364E-8EDD-CD53B0A6B5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1D1D1A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1" y="240462"/>
            <a:ext cx="10503794" cy="783197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1642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/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anose="020B0503020204020204" pitchFamily="34" charset="-122"/>
                <a:cs typeface="+mn-cs"/>
              </a:defRPr>
            </a:lvl1pPr>
            <a:lvl2pPr marL="476250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833755" marR="0" indent="-236855" algn="l" defTabSz="1218565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>
              <a:defRPr sz="1540"/>
            </a:lvl4pPr>
            <a:lvl5pPr>
              <a:defRPr sz="1540"/>
            </a:lvl5pPr>
            <a:lvl6pPr>
              <a:defRPr sz="1540"/>
            </a:lvl6pPr>
            <a:lvl7pPr>
              <a:defRPr sz="1540"/>
            </a:lvl7pPr>
            <a:lvl8pPr>
              <a:defRPr sz="1540"/>
            </a:lvl8pPr>
            <a:lvl9pPr>
              <a:defRPr sz="154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293281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4470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306286"/>
            <a:ext cx="5290949" cy="4931228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half" idx="10"/>
          </p:nvPr>
        </p:nvSpPr>
        <p:spPr>
          <a:xfrm>
            <a:off x="6296160" y="1306286"/>
            <a:ext cx="5290949" cy="4931228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985665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2834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81757" y="1306285"/>
            <a:ext cx="11161240" cy="4985657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5430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4822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1857"/>
            <a:ext cx="10963473" cy="5103223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9228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4158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423528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14195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1.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72132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39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790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14912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53555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748148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484784"/>
            <a:ext cx="11161240" cy="4525736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22526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0821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tx1">
                    <a:lumMod val="95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33757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N.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8927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719684" y="1351536"/>
            <a:ext cx="10757396" cy="4957784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3700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8861184-AC94-6541-A9F6-3504B6AC7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810"/>
            <a:ext cx="12196763" cy="4792771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11094E6-4D5B-8C42-9657-10EE07AF67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C68140-F31D-D449-AB97-7D3A7E7A49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FFFFFF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365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06140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3942" y="2130562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5"/>
            <a:ext cx="12197432" cy="559923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2AA4863-E1EF-3342-A8CB-ECD4FD06CE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195303EA-8491-464F-99A0-67F948701C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412816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DBC59C-CE55-E340-A3AE-F88AAF0D75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L 形 17">
            <a:extLst>
              <a:ext uri="{FF2B5EF4-FFF2-40B4-BE49-F238E27FC236}">
                <a16:creationId xmlns:a16="http://schemas.microsoft.com/office/drawing/2014/main" id="{3049C48A-4CAE-8940-8A29-89DE0543DF4C}"/>
              </a:ext>
            </a:extLst>
          </p:cNvPr>
          <p:cNvSpPr/>
          <p:nvPr userDrawn="1"/>
        </p:nvSpPr>
        <p:spPr>
          <a:xfrm rot="5400000">
            <a:off x="5369529" y="2370740"/>
            <a:ext cx="744262" cy="762208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</p:spTree>
    <p:extLst>
      <p:ext uri="{BB962C8B-B14F-4D97-AF65-F5344CB8AC3E}">
        <p14:creationId xmlns:p14="http://schemas.microsoft.com/office/powerpoint/2010/main" val="351448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攀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021"/>
            <a:ext cx="12197432" cy="5668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5400000">
            <a:off x="7929967" y="1657555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BB7B2F8-0AF7-D04F-81DD-52FDB6B732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2D1BCC-0781-514D-8FE8-12F4AF64BC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7370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47181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493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390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hyperlink" Target="https://github.com/chenzomi12/DeepLearningSystem" TargetMode="Externa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7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9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.png"/><Relationship Id="rId4" Type="http://schemas.openxmlformats.org/officeDocument/2006/relationships/hyperlink" Target="https://chenzomi12.github.io/" TargetMode="Externa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hyperlink" Target="https://chenzomi12.github.io/" TargetMode="External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.png"/><Relationship Id="rId5" Type="http://schemas.openxmlformats.org/officeDocument/2006/relationships/hyperlink" Target="https://github.com/chenzomi12/DeepLearningSystem" TargetMode="External"/><Relationship Id="rId4" Type="http://schemas.openxmlformats.org/officeDocument/2006/relationships/hyperlink" Target="https://chenzomi12.github.io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B55D2D48-944A-9C4D-BB22-D76C71F4D94F}"/>
              </a:ext>
            </a:extLst>
          </p:cNvPr>
          <p:cNvSpPr txBox="1"/>
          <p:nvPr userDrawn="1"/>
        </p:nvSpPr>
        <p:spPr>
          <a:xfrm>
            <a:off x="1281791" y="6542628"/>
            <a:ext cx="499730" cy="149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856DBD81-A7BD-584A-94D7-31E1EFFD9F9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474645" y="6263990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0021EBA7-FAE3-FF4A-A451-258276F9F3D7}"/>
              </a:ext>
            </a:extLst>
          </p:cNvPr>
          <p:cNvSpPr txBox="1"/>
          <p:nvPr userDrawn="1"/>
        </p:nvSpPr>
        <p:spPr>
          <a:xfrm>
            <a:off x="8474645" y="6468770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252C5864-68A3-E330-0C47-D970E8AFE7CD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9A229D-654C-8D6D-EE3C-1215781A552F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70" r:id="rId2"/>
    <p:sldLayoutId id="2147483947" r:id="rId3"/>
    <p:sldLayoutId id="2147483819" r:id="rId4"/>
    <p:sldLayoutId id="2147483820" r:id="rId5"/>
    <p:sldLayoutId id="2147483824" r:id="rId6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365440" y="6413378"/>
            <a:ext cx="2845912" cy="366182"/>
          </a:xfrm>
          <a:prstGeom prst="rect">
            <a:avLst/>
          </a:prstGeom>
        </p:spPr>
        <p:txBody>
          <a:bodyPr vert="horz" lIns="121944" tIns="60972" rIns="121944" bIns="60972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1A5B2B23-E5F0-44D7-A9FF-4B8E82156B39}" type="datetimeFigureOut">
              <a:rPr lang="zh-CN" altLang="en-US" smtClean="0">
                <a:solidFill>
                  <a:prstClr val="black"/>
                </a:solidFill>
              </a:rPr>
              <a:pPr/>
              <a:t>2024/9/1</a:t>
            </a:fld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" name="Rectangle 86"/>
          <p:cNvSpPr>
            <a:spLocks noChangeArrowheads="1"/>
          </p:cNvSpPr>
          <p:nvPr userDrawn="1"/>
        </p:nvSpPr>
        <p:spPr bwMode="auto">
          <a:xfrm>
            <a:off x="9514255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4516A7C5-B605-6B44-A7BE-28ADB9219092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95495ED-F2F9-A345-AD2E-98BB16884A21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9" name="副标题 2">
            <a:extLst>
              <a:ext uri="{FF2B5EF4-FFF2-40B4-BE49-F238E27FC236}">
                <a16:creationId xmlns:a16="http://schemas.microsoft.com/office/drawing/2014/main" id="{9B5DC586-B9B6-944A-9389-8211B4B1FD1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60188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https://chenzomi12.github.io/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2327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63" r:id="rId2"/>
    <p:sldLayoutId id="2147483964" r:id="rId3"/>
    <p:sldLayoutId id="2147483975" r:id="rId4"/>
    <p:sldLayoutId id="2147483981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699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23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19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15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832E328A-0E7B-D747-843C-A7F1DB0AF41E}"/>
              </a:ext>
            </a:extLst>
          </p:cNvPr>
          <p:cNvSpPr/>
          <p:nvPr userDrawn="1"/>
        </p:nvSpPr>
        <p:spPr bwMode="auto">
          <a:xfrm>
            <a:off x="-11430" y="4558094"/>
            <a:ext cx="12230643" cy="2842586"/>
          </a:xfrm>
          <a:prstGeom prst="rect">
            <a:avLst/>
          </a:prstGeom>
          <a:blipFill dpi="0" rotWithShape="1">
            <a:blip r:embed="rId11" cstate="print">
              <a:alphaModFix amt="17000"/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8" name="Rectangle 86">
            <a:extLst>
              <a:ext uri="{FF2B5EF4-FFF2-40B4-BE49-F238E27FC236}">
                <a16:creationId xmlns:a16="http://schemas.microsoft.com/office/drawing/2014/main" id="{596E891C-ADFE-FE42-86C8-8EDC78CF67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60570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5" name="副标题 2">
            <a:extLst>
              <a:ext uri="{FF2B5EF4-FFF2-40B4-BE49-F238E27FC236}">
                <a16:creationId xmlns:a16="http://schemas.microsoft.com/office/drawing/2014/main" id="{4B07DACC-B4E5-4B4D-86E1-34D39B2A3680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2ED477B7-DF83-6070-5B1C-B187E909A461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775FBA-C50E-0E57-0850-F35A3235C310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203698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65" r:id="rId2"/>
    <p:sldLayoutId id="2147483966" r:id="rId3"/>
    <p:sldLayoutId id="2147483967" r:id="rId4"/>
    <p:sldLayoutId id="2147483956" r:id="rId5"/>
    <p:sldLayoutId id="2147483957" r:id="rId6"/>
    <p:sldLayoutId id="2147483958" r:id="rId7"/>
    <p:sldLayoutId id="2147483959" r:id="rId8"/>
    <p:sldLayoutId id="2147483974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88"/>
            <a:ext cx="12193588" cy="6856412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4E50312-EC01-E14B-87D5-C18323A16206}"/>
              </a:ext>
            </a:extLst>
          </p:cNvPr>
          <p:cNvSpPr/>
          <p:nvPr userDrawn="1"/>
        </p:nvSpPr>
        <p:spPr>
          <a:xfrm>
            <a:off x="9842577" y="6399588"/>
            <a:ext cx="2250191" cy="290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副标题 2">
            <a:extLst>
              <a:ext uri="{FF2B5EF4-FFF2-40B4-BE49-F238E27FC236}">
                <a16:creationId xmlns:a16="http://schemas.microsoft.com/office/drawing/2014/main" id="{2F3A5196-93C8-7342-BB74-67DE83BC250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741757" y="6414035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7" name="Rectangle 86">
            <a:extLst>
              <a:ext uri="{FF2B5EF4-FFF2-40B4-BE49-F238E27FC236}">
                <a16:creationId xmlns:a16="http://schemas.microsoft.com/office/drawing/2014/main" id="{AD9A1659-E87F-E546-B389-F66C7042FDE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06141" y="640480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235A4A-E15C-EEDF-B5DF-50345280460D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A16A85B-5E78-6280-EFBF-68DDE18F6256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1852570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52" r:id="rId2"/>
    <p:sldLayoutId id="2147483953" r:id="rId3"/>
    <p:sldLayoutId id="2147483954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460528" y="191011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Rectangle 86">
            <a:extLst>
              <a:ext uri="{FF2B5EF4-FFF2-40B4-BE49-F238E27FC236}">
                <a16:creationId xmlns:a16="http://schemas.microsoft.com/office/drawing/2014/main" id="{65B40F25-7ED0-DA44-873E-DE48E987AA5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2598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tx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tx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85" name="副标题 2">
            <a:extLst>
              <a:ext uri="{FF2B5EF4-FFF2-40B4-BE49-F238E27FC236}">
                <a16:creationId xmlns:a16="http://schemas.microsoft.com/office/drawing/2014/main" id="{F80BDD25-4FFE-8346-B91D-05FC840C1CB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FF9DFC8B-C144-A520-665B-77B20ACE4737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1FF6EF-58A2-B134-6EAC-D38F54C4829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2121100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80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Rectangle 86">
            <a:extLst>
              <a:ext uri="{FF2B5EF4-FFF2-40B4-BE49-F238E27FC236}">
                <a16:creationId xmlns:a16="http://schemas.microsoft.com/office/drawing/2014/main" id="{000111CB-2117-444A-9289-896A0F1B9BC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49686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bg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bg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81" name="副标题 2">
            <a:extLst>
              <a:ext uri="{FF2B5EF4-FFF2-40B4-BE49-F238E27FC236}">
                <a16:creationId xmlns:a16="http://schemas.microsoft.com/office/drawing/2014/main" id="{36453C5E-EF89-1E40-88D2-12E883E91FB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8F5F5ACC-664A-6756-DA4C-5C9A7E83FE7F}"/>
              </a:ext>
            </a:extLst>
          </p:cNvPr>
          <p:cNvSpPr txBox="1"/>
          <p:nvPr userDrawn="1"/>
        </p:nvSpPr>
        <p:spPr>
          <a:xfrm>
            <a:off x="523285" y="6443858"/>
            <a:ext cx="72802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02EA65D-E4BA-4B2C-6093-4E9904C2467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540" y="6428150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1507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2023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每个组织，构建万物互联的智能世界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72D31F-379B-7E48-8BAB-A5640DD86C39}"/>
              </a:ext>
            </a:extLst>
          </p:cNvPr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3" cstate="screen">
              <a:alphaModFix amt="3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F3DDE87-89CE-3848-A1C3-2150D6C0F2CD}"/>
              </a:ext>
            </a:extLst>
          </p:cNvPr>
          <p:cNvSpPr txBox="1"/>
          <p:nvPr userDrawn="1"/>
        </p:nvSpPr>
        <p:spPr>
          <a:xfrm>
            <a:off x="8294740" y="4699687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rgbClr val="C00000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rgbClr val="C00000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sp>
        <p:nvSpPr>
          <p:cNvPr id="12" name="副标题 2">
            <a:extLst>
              <a:ext uri="{FF2B5EF4-FFF2-40B4-BE49-F238E27FC236}">
                <a16:creationId xmlns:a16="http://schemas.microsoft.com/office/drawing/2014/main" id="{5307B254-91AE-6640-A8B8-5F31CD80A23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867185" y="5047174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5D60F0F4-118F-1946-A08D-99C1259DCFE3}"/>
              </a:ext>
            </a:extLst>
          </p:cNvPr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u="sng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u="sng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u="sng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u="sng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</a:t>
            </a:r>
            <a:r>
              <a:rPr lang="en-US" altLang="zh-CN" sz="1000" u="sng" dirty="0" err="1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AIFoundation</a:t>
            </a:r>
            <a:endParaRPr lang="en-US" sz="1000" u="sng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5B7E3EA-0610-C97C-33AC-7CFE62ECE81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87505" y="4660284"/>
            <a:ext cx="353139" cy="353139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1187798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 Medium" panose="020B0602020204020303" pitchFamily="34" charset="-79"/>
          <a:ea typeface="Microsoft YaHei" panose="020B0503020204020204" pitchFamily="34" charset="-122"/>
          <a:cs typeface="Futura Medium" panose="020B0602020204020303" pitchFamily="34" charset="-79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8A86A32-22FA-193D-8765-1CB6F740DE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6001" y="-116979"/>
            <a:ext cx="12399963" cy="6974979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0707447-0FCC-074B-826A-17D5170569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21499" y="5734568"/>
            <a:ext cx="2024146" cy="643926"/>
          </a:xfrm>
          <a:prstGeom prst="rect">
            <a:avLst/>
          </a:prstGeom>
          <a:noFill/>
        </p:spPr>
        <p:txBody>
          <a:bodyPr anchor="ctr"/>
          <a:lstStyle/>
          <a:p>
            <a:r>
              <a:rPr lang="en-US" altLang="zh-CN" sz="4800" dirty="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rPr>
              <a:t>ZOMI</a:t>
            </a:r>
            <a:endParaRPr lang="zh-CN" altLang="en-US" sz="4800" dirty="0">
              <a:solidFill>
                <a:schemeClr val="tx2"/>
              </a:solidFill>
              <a:latin typeface="ACGN-MiaoGB-Flash" panose="02020300000000000000" pitchFamily="18" charset="-122"/>
              <a:ea typeface="ACGN-MiaoGB-Flash" panose="02020300000000000000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28B713-1474-034E-87C1-E100526817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48569" y="5776608"/>
            <a:ext cx="676655" cy="676655"/>
          </a:xfrm>
          <a:prstGeom prst="ellipse">
            <a:avLst/>
          </a:prstGeom>
          <a:ln w="1905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74A9CB9F-4DA1-7140-97D3-DE0194B7B103}"/>
              </a:ext>
            </a:extLst>
          </p:cNvPr>
          <p:cNvSpPr txBox="1">
            <a:spLocks/>
          </p:cNvSpPr>
          <p:nvPr/>
        </p:nvSpPr>
        <p:spPr>
          <a:xfrm>
            <a:off x="746016" y="883920"/>
            <a:ext cx="10846085" cy="4115114"/>
          </a:xfrm>
          <a:prstGeom prst="rect">
            <a:avLst/>
          </a:prstGeom>
          <a:solidFill>
            <a:srgbClr val="1D1D1A">
              <a:alpha val="40000"/>
            </a:srgbClr>
          </a:solidFill>
        </p:spPr>
        <p:txBody>
          <a:bodyPr anchor="b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r>
              <a:rPr lang="zh-CN" altLang="en-US" sz="11500" kern="0" dirty="0">
                <a:solidFill>
                  <a:schemeClr val="tx2"/>
                </a:solidFill>
                <a:latin typeface="+mj-ea"/>
                <a:ea typeface="+mj-ea"/>
              </a:rPr>
              <a:t>拓扑与算法结合</a:t>
            </a:r>
            <a:endParaRPr lang="en-US" altLang="zh-CN" sz="11500" kern="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34B4C8F5-C78D-B149-9A25-9FB545F187F9}"/>
              </a:ext>
            </a:extLst>
          </p:cNvPr>
          <p:cNvSpPr txBox="1">
            <a:spLocks/>
          </p:cNvSpPr>
          <p:nvPr/>
        </p:nvSpPr>
        <p:spPr>
          <a:xfrm>
            <a:off x="987367" y="1099796"/>
            <a:ext cx="7131044" cy="9535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r>
              <a:rPr lang="zh-CN" altLang="en-US" sz="4800" kern="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</a:rPr>
              <a:t>大模型系列 </a:t>
            </a:r>
            <a:r>
              <a:rPr lang="en-US" altLang="zh-CN" sz="4800" kern="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</a:rPr>
              <a:t>–</a:t>
            </a:r>
            <a:r>
              <a:rPr lang="zh-CN" altLang="en-US" sz="4800" kern="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</a:rPr>
              <a:t> 集合通信库</a:t>
            </a:r>
          </a:p>
        </p:txBody>
      </p:sp>
    </p:spTree>
    <p:extLst>
      <p:ext uri="{BB962C8B-B14F-4D97-AF65-F5344CB8AC3E}">
        <p14:creationId xmlns:p14="http://schemas.microsoft.com/office/powerpoint/2010/main" val="374635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D354A0-F243-1687-52B1-B465C552B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PXN</a:t>
            </a:r>
            <a:r>
              <a:rPr lang="zh-CN" altLang="en-US" dirty="0"/>
              <a:t>：</a:t>
            </a:r>
            <a:r>
              <a:rPr lang="en" altLang="zh-CN" dirty="0"/>
              <a:t> PCI × NVLink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6F0A3A-885B-4485-A50A-417F6892FF8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 fontAlgn="base"/>
            <a:r>
              <a:rPr lang="en" altLang="zh-CN" dirty="0"/>
              <a:t>GPU</a:t>
            </a:r>
            <a:r>
              <a:rPr lang="zh-CN" altLang="en-US" dirty="0"/>
              <a:t> 不是在本地内存上准备缓冲区供本地 </a:t>
            </a:r>
            <a:r>
              <a:rPr lang="en" altLang="zh-CN" dirty="0"/>
              <a:t>NIC</a:t>
            </a:r>
            <a:r>
              <a:rPr lang="zh-CN" altLang="en-US" dirty="0"/>
              <a:t> 发送，而在中间 </a:t>
            </a:r>
            <a:r>
              <a:rPr lang="en" altLang="zh-CN" dirty="0"/>
              <a:t>GPU</a:t>
            </a:r>
            <a:r>
              <a:rPr lang="zh-CN" altLang="en-US" dirty="0"/>
              <a:t> 上准备缓冲区，通过 </a:t>
            </a:r>
            <a:r>
              <a:rPr lang="en" altLang="zh-CN" dirty="0"/>
              <a:t>NVLink</a:t>
            </a:r>
            <a:r>
              <a:rPr lang="zh-CN" altLang="en-US" dirty="0"/>
              <a:t> 写入该缓冲区。接着通知管理该 </a:t>
            </a:r>
            <a:r>
              <a:rPr lang="en" altLang="zh-CN" dirty="0"/>
              <a:t>NIC</a:t>
            </a:r>
            <a:r>
              <a:rPr lang="zh-CN" altLang="en-US" dirty="0"/>
              <a:t> 的 </a:t>
            </a:r>
            <a:r>
              <a:rPr lang="en" altLang="zh-CN" dirty="0"/>
              <a:t>CPU</a:t>
            </a:r>
            <a:r>
              <a:rPr lang="zh-CN" altLang="en-US" dirty="0"/>
              <a:t> 代理数据已经准备好，而不是通知其自己 </a:t>
            </a:r>
            <a:r>
              <a:rPr lang="en" altLang="zh-CN" dirty="0"/>
              <a:t>CPU</a:t>
            </a:r>
            <a:r>
              <a:rPr lang="zh-CN" altLang="en-US" dirty="0"/>
              <a:t> 代理。</a:t>
            </a:r>
          </a:p>
        </p:txBody>
      </p:sp>
      <p:pic>
        <p:nvPicPr>
          <p:cNvPr id="1026" name="Picture 2" descr="Topology that shows NIC0s of all DGXs connected to the same switch, NIC1s to another leaf switch and so on.">
            <a:extLst>
              <a:ext uri="{FF2B5EF4-FFF2-40B4-BE49-F238E27FC236}">
                <a16:creationId xmlns:a16="http://schemas.microsoft.com/office/drawing/2014/main" id="{37CA1A40-36AA-41EE-D196-454CC17B3C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4393" y="2996533"/>
            <a:ext cx="6967975" cy="3303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6400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opology that shows NIC0s of all DGXs connected to the same switch, NIC1s to another leaf switch and so on.">
            <a:extLst>
              <a:ext uri="{FF2B5EF4-FFF2-40B4-BE49-F238E27FC236}">
                <a16:creationId xmlns:a16="http://schemas.microsoft.com/office/drawing/2014/main" id="{EE0CBE02-902D-9A7C-9117-1DA708083D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4759" y="1300480"/>
            <a:ext cx="10867244" cy="5151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标题 5">
            <a:extLst>
              <a:ext uri="{FF2B5EF4-FFF2-40B4-BE49-F238E27FC236}">
                <a16:creationId xmlns:a16="http://schemas.microsoft.com/office/drawing/2014/main" id="{AA55387D-8D9E-54BF-5BBC-A71853316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多轨通信</a:t>
            </a:r>
          </a:p>
        </p:txBody>
      </p:sp>
    </p:spTree>
    <p:extLst>
      <p:ext uri="{BB962C8B-B14F-4D97-AF65-F5344CB8AC3E}">
        <p14:creationId xmlns:p14="http://schemas.microsoft.com/office/powerpoint/2010/main" val="4070369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9DFD05D-A424-0F49-E632-5DE7C0480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多轨通信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05C684B-047D-AD60-599A-213FFCD228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" altLang="zh-CN" dirty="0"/>
              <a:t>PXN </a:t>
            </a:r>
            <a:r>
              <a:rPr lang="zh-CN" altLang="en-US" dirty="0"/>
              <a:t>利用节点内 </a:t>
            </a:r>
            <a:r>
              <a:rPr lang="en" altLang="zh-CN" dirty="0"/>
              <a:t>GPU </a:t>
            </a:r>
            <a:r>
              <a:rPr lang="zh-CN" altLang="en-US" dirty="0"/>
              <a:t>间 </a:t>
            </a:r>
            <a:r>
              <a:rPr lang="en" altLang="zh-CN" dirty="0"/>
              <a:t>NVSwitch </a:t>
            </a:r>
            <a:r>
              <a:rPr lang="zh-CN" altLang="en-US" dirty="0"/>
              <a:t>连接，首先将数据移动到与目的地位于同一轨道上 </a:t>
            </a:r>
            <a:r>
              <a:rPr lang="en" altLang="zh-CN" dirty="0"/>
              <a:t>GPU</a:t>
            </a:r>
            <a:r>
              <a:rPr lang="zh-CN" altLang="en-US" dirty="0"/>
              <a:t>，然后将其发送到目的地而无需跨轨道。这可以实现消息聚合和网络流量优化。</a:t>
            </a:r>
          </a:p>
        </p:txBody>
      </p:sp>
      <p:pic>
        <p:nvPicPr>
          <p:cNvPr id="7" name="Picture 2" descr="Topology that shows NIC0s of all DGXs connected to the same switch, NIC1s to another leaf switch and so on.">
            <a:extLst>
              <a:ext uri="{FF2B5EF4-FFF2-40B4-BE49-F238E27FC236}">
                <a16:creationId xmlns:a16="http://schemas.microsoft.com/office/drawing/2014/main" id="{1FCF993D-9016-F3C9-DF77-D4B2C31A5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4393" y="2996533"/>
            <a:ext cx="6967975" cy="3303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9074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8320689-15A1-CC6E-32FF-84574E223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多轨通信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B6C1C27F-4796-A073-0C9D-32D074BA43AF}"/>
              </a:ext>
            </a:extLst>
          </p:cNvPr>
          <p:cNvGrpSpPr/>
          <p:nvPr/>
        </p:nvGrpSpPr>
        <p:grpSpPr>
          <a:xfrm>
            <a:off x="552029" y="1239134"/>
            <a:ext cx="11289433" cy="5234885"/>
            <a:chOff x="552029" y="1239134"/>
            <a:chExt cx="11289433" cy="5234885"/>
          </a:xfrm>
        </p:grpSpPr>
        <p:pic>
          <p:nvPicPr>
            <p:cNvPr id="4098" name="Picture 2" descr="Topology shows PXN avoiding second-tier spine switches.">
              <a:extLst>
                <a:ext uri="{FF2B5EF4-FFF2-40B4-BE49-F238E27FC236}">
                  <a16:creationId xmlns:a16="http://schemas.microsoft.com/office/drawing/2014/main" id="{B4801C69-0601-15E2-35C4-EA0D51E704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18385"/>
            <a:stretch/>
          </p:blipFill>
          <p:spPr bwMode="auto">
            <a:xfrm>
              <a:off x="552029" y="1320800"/>
              <a:ext cx="11289433" cy="51532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4" descr="Topology shows PXN avoiding second-tier spine switches.">
              <a:extLst>
                <a:ext uri="{FF2B5EF4-FFF2-40B4-BE49-F238E27FC236}">
                  <a16:creationId xmlns:a16="http://schemas.microsoft.com/office/drawing/2014/main" id="{4B644F11-2D86-1B3A-5F75-7EFB0C244D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8418952" y="1239134"/>
              <a:ext cx="3225782" cy="7147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39700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8320689-15A1-CC6E-32FF-84574E223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Question</a:t>
            </a:r>
            <a:endParaRPr lang="zh-CN" altLang="en-US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01593665-9F0A-EAB0-4C9B-5BA21F4A58F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sz="2400" kern="0" dirty="0">
                <a:solidFill>
                  <a:srgbClr val="374154"/>
                </a:solidFill>
                <a:latin typeface="Gill Sans MT" panose="020B0502020104020203" pitchFamily="34" charset="0"/>
                <a:ea typeface="微软雅黑" pitchFamily="34" charset="-122"/>
              </a:rPr>
              <a:t>多轨通信的好处在哪里？</a:t>
            </a:r>
            <a:endParaRPr lang="en-US" altLang="zh-CN" sz="2400" kern="0" dirty="0">
              <a:solidFill>
                <a:srgbClr val="374154"/>
              </a:solidFill>
              <a:latin typeface="Gill Sans MT" panose="020B0502020104020203" pitchFamily="34" charset="0"/>
              <a:ea typeface="微软雅黑" pitchFamily="34" charset="-12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2000" kern="0" dirty="0">
                <a:solidFill>
                  <a:srgbClr val="374154"/>
                </a:solidFill>
                <a:latin typeface="Gill Sans MT" panose="020B0502020104020203" pitchFamily="34" charset="0"/>
                <a:ea typeface="微软雅黑" pitchFamily="34" charset="-122"/>
              </a:rPr>
              <a:t>在同一对 </a:t>
            </a:r>
            <a:r>
              <a:rPr lang="en" altLang="zh-CN" sz="2000" kern="0" dirty="0">
                <a:solidFill>
                  <a:srgbClr val="374154"/>
                </a:solidFill>
                <a:latin typeface="Gill Sans MT" panose="020B0502020104020203" pitchFamily="34" charset="0"/>
                <a:ea typeface="微软雅黑" pitchFamily="34" charset="-122"/>
              </a:rPr>
              <a:t>NIC </a:t>
            </a:r>
            <a:r>
              <a:rPr lang="zh-CN" altLang="en-US" sz="2000" kern="0" dirty="0">
                <a:solidFill>
                  <a:srgbClr val="374154"/>
                </a:solidFill>
                <a:latin typeface="Gill Sans MT" panose="020B0502020104020203" pitchFamily="34" charset="0"/>
                <a:ea typeface="微软雅黑" pitchFamily="34" charset="-122"/>
              </a:rPr>
              <a:t>之间传递的数据被聚合，最大限度地提高有效数据传输速率和网络带宽。</a:t>
            </a:r>
          </a:p>
          <a:p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B6C1C27F-4796-A073-0C9D-32D074BA43AF}"/>
              </a:ext>
            </a:extLst>
          </p:cNvPr>
          <p:cNvGrpSpPr/>
          <p:nvPr/>
        </p:nvGrpSpPr>
        <p:grpSpPr>
          <a:xfrm>
            <a:off x="552029" y="3017520"/>
            <a:ext cx="6996851" cy="3456499"/>
            <a:chOff x="552029" y="1239134"/>
            <a:chExt cx="11289433" cy="5234885"/>
          </a:xfrm>
        </p:grpSpPr>
        <p:pic>
          <p:nvPicPr>
            <p:cNvPr id="4098" name="Picture 2" descr="Topology shows PXN avoiding second-tier spine switches.">
              <a:extLst>
                <a:ext uri="{FF2B5EF4-FFF2-40B4-BE49-F238E27FC236}">
                  <a16:creationId xmlns:a16="http://schemas.microsoft.com/office/drawing/2014/main" id="{B4801C69-0601-15E2-35C4-EA0D51E704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18385"/>
            <a:stretch/>
          </p:blipFill>
          <p:spPr bwMode="auto">
            <a:xfrm>
              <a:off x="552029" y="1320800"/>
              <a:ext cx="11289433" cy="51532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4" descr="Topology shows PXN avoiding second-tier spine switches.">
              <a:extLst>
                <a:ext uri="{FF2B5EF4-FFF2-40B4-BE49-F238E27FC236}">
                  <a16:creationId xmlns:a16="http://schemas.microsoft.com/office/drawing/2014/main" id="{4B644F11-2D86-1B3A-5F75-7EFB0C244D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8418952" y="1239134"/>
              <a:ext cx="3225782" cy="7147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35536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977F81F-27CB-2C63-9A0A-A4EC579981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03</a:t>
            </a:r>
            <a:r>
              <a:rPr lang="zh-CN" altLang="en-US" dirty="0"/>
              <a:t> 数据聚合</a:t>
            </a:r>
            <a:endParaRPr lang="en-US" altLang="zh-CN" dirty="0"/>
          </a:p>
          <a:p>
            <a:r>
              <a:rPr lang="en" altLang="zh-CN" sz="7800" dirty="0"/>
              <a:t>Message Aggregation</a:t>
            </a:r>
          </a:p>
        </p:txBody>
      </p:sp>
    </p:spTree>
    <p:extLst>
      <p:ext uri="{BB962C8B-B14F-4D97-AF65-F5344CB8AC3E}">
        <p14:creationId xmlns:p14="http://schemas.microsoft.com/office/powerpoint/2010/main" val="842823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5ECB04B-41E4-5CD2-8D7E-E2F5B224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聚合操作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751F799-E0DB-CE1B-7F61-8E3642EEF9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/>
            <a:r>
              <a:rPr lang="en" altLang="zh-CN" sz="2000" dirty="0"/>
              <a:t>Aggregation</a:t>
            </a:r>
            <a:r>
              <a:rPr lang="zh-CN" altLang="en-US" sz="2000" dirty="0"/>
              <a:t>：</a:t>
            </a:r>
            <a:r>
              <a:rPr lang="zh-CN" altLang="en-US" dirty="0"/>
              <a:t>给定节点上所有 </a:t>
            </a:r>
            <a:r>
              <a:rPr lang="en" altLang="zh-CN" dirty="0"/>
              <a:t>GPU</a:t>
            </a:r>
            <a:r>
              <a:rPr lang="zh-CN" altLang="en-US" dirty="0"/>
              <a:t> 数据，移动到目的单个 </a:t>
            </a:r>
            <a:r>
              <a:rPr lang="en" altLang="zh-CN" dirty="0"/>
              <a:t>GPU</a:t>
            </a:r>
            <a:r>
              <a:rPr lang="zh-CN" altLang="en-US" dirty="0"/>
              <a:t>。</a:t>
            </a:r>
            <a:endParaRPr lang="en-US" altLang="zh-CN" dirty="0"/>
          </a:p>
          <a:p>
            <a:pPr algn="l"/>
            <a:r>
              <a:rPr lang="en" altLang="zh-CN" dirty="0"/>
              <a:t>PXN</a:t>
            </a:r>
            <a:r>
              <a:rPr lang="zh-CN" altLang="en-US" dirty="0"/>
              <a:t> 作用：使网络层能进行消息聚合，建立的网络连接更少，提升路由效率，减少 </a:t>
            </a:r>
            <a:r>
              <a:rPr lang="en-US" altLang="zh-CN" dirty="0"/>
              <a:t>GPU</a:t>
            </a:r>
            <a:r>
              <a:rPr lang="zh-CN" altLang="en-US" dirty="0"/>
              <a:t> 负载。</a:t>
            </a:r>
          </a:p>
        </p:txBody>
      </p:sp>
    </p:spTree>
    <p:extLst>
      <p:ext uri="{BB962C8B-B14F-4D97-AF65-F5344CB8AC3E}">
        <p14:creationId xmlns:p14="http://schemas.microsoft.com/office/powerpoint/2010/main" val="3801659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All2All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sz="half" idx="1"/>
          </p:nvPr>
        </p:nvSpPr>
        <p:spPr>
          <a:xfrm>
            <a:off x="437233" y="1564832"/>
            <a:ext cx="3596287" cy="4521008"/>
          </a:xfrm>
        </p:spPr>
        <p:txBody>
          <a:bodyPr anchor="t"/>
          <a:lstStyle/>
          <a:p>
            <a:r>
              <a:rPr lang="zh-CN" altLang="en-US" sz="2200" b="1" dirty="0"/>
              <a:t>算法放方式：</a:t>
            </a:r>
            <a:endParaRPr lang="en-US" altLang="zh-CN" sz="2200" b="1" dirty="0"/>
          </a:p>
          <a:p>
            <a:pPr lvl="1"/>
            <a:r>
              <a:rPr lang="en-US" altLang="zh-CN" dirty="0"/>
              <a:t>All-Gather</a:t>
            </a:r>
            <a:r>
              <a:rPr lang="zh-CN" altLang="en-US" dirty="0"/>
              <a:t> 扩展，不同节点向某一节点收集到数据是不同</a:t>
            </a:r>
            <a:endParaRPr lang="en-US" altLang="zh-CN" dirty="0"/>
          </a:p>
          <a:p>
            <a:pPr lvl="1"/>
            <a:r>
              <a:rPr lang="zh-CN" altLang="en-US" dirty="0"/>
              <a:t>每个进程与其他所有进程进行通信</a:t>
            </a:r>
            <a:endParaRPr lang="en-US" altLang="zh-CN" dirty="0"/>
          </a:p>
          <a:p>
            <a:r>
              <a:rPr lang="zh-CN" altLang="en-US" sz="2200" b="1" dirty="0"/>
              <a:t>主要应用场景：</a:t>
            </a:r>
            <a:endParaRPr lang="en-US" altLang="zh-CN" sz="2200" b="1" dirty="0"/>
          </a:p>
          <a:p>
            <a:pPr lvl="1"/>
            <a:r>
              <a:rPr lang="zh-CN" altLang="en-US" dirty="0"/>
              <a:t>应用于模型并行</a:t>
            </a:r>
            <a:r>
              <a:rPr lang="en-US" altLang="zh-CN" dirty="0"/>
              <a:t>(TP/SP/EP)</a:t>
            </a:r>
            <a:endParaRPr lang="zh-CN" altLang="en-US" dirty="0"/>
          </a:p>
          <a:p>
            <a:pPr lvl="1"/>
            <a:r>
              <a:rPr lang="zh-CN" altLang="en-US" dirty="0"/>
              <a:t>模型并行里的矩阵转置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1827" y="4280055"/>
            <a:ext cx="6454800" cy="173460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6304" y="1564832"/>
            <a:ext cx="7130804" cy="23640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5ECB04B-41E4-5CD2-8D7E-E2F5B224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All2All</a:t>
            </a:r>
            <a:r>
              <a:rPr lang="zh-CN" altLang="en-US" dirty="0"/>
              <a:t> 操作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751F799-E0DB-CE1B-7F61-8E3642EEF9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 fontAlgn="base"/>
            <a:r>
              <a:rPr lang="zh-CN" altLang="en-US" dirty="0"/>
              <a:t>如果节点上 </a:t>
            </a:r>
            <a:r>
              <a:rPr lang="en" altLang="zh-CN" dirty="0"/>
              <a:t>GPU </a:t>
            </a:r>
            <a:r>
              <a:rPr lang="zh-CN" altLang="en-US" dirty="0"/>
              <a:t>执行 </a:t>
            </a:r>
            <a:r>
              <a:rPr lang="en-US" altLang="zh-CN" dirty="0"/>
              <a:t>All2All</a:t>
            </a:r>
            <a:r>
              <a:rPr lang="en" altLang="zh-CN" dirty="0"/>
              <a:t> </a:t>
            </a:r>
            <a:r>
              <a:rPr lang="zh-CN" altLang="en-US" dirty="0"/>
              <a:t>操作，要从远程节点的八个 </a:t>
            </a:r>
            <a:r>
              <a:rPr lang="en" altLang="zh-CN" dirty="0"/>
              <a:t>GPU </a:t>
            </a:r>
            <a:r>
              <a:rPr lang="zh-CN" altLang="en-US" dirty="0"/>
              <a:t>接收数据：</a:t>
            </a:r>
            <a:endParaRPr lang="en-US" altLang="zh-CN" dirty="0"/>
          </a:p>
          <a:p>
            <a:pPr lvl="1"/>
            <a:r>
              <a:rPr lang="zh-CN" altLang="en" dirty="0"/>
              <a:t>接收方</a:t>
            </a:r>
            <a:r>
              <a:rPr lang="zh-CN" altLang="en-US" dirty="0"/>
              <a:t>：</a:t>
            </a:r>
            <a:r>
              <a:rPr lang="en" altLang="zh-CN" dirty="0"/>
              <a:t>NCCL </a:t>
            </a:r>
            <a:r>
              <a:rPr lang="zh-CN" altLang="en" dirty="0"/>
              <a:t>会</a:t>
            </a:r>
            <a:r>
              <a:rPr lang="zh-CN" altLang="en-US" dirty="0"/>
              <a:t>通过多个接收器，调用八个缓冲区的数据；</a:t>
            </a:r>
            <a:endParaRPr lang="en-US" altLang="zh-CN" dirty="0"/>
          </a:p>
          <a:p>
            <a:pPr lvl="1"/>
            <a:r>
              <a:rPr lang="zh-CN" altLang="en-US" dirty="0"/>
              <a:t>发送方：网络层可以等到所有八个发送都准备就绪，然后一次发送 </a:t>
            </a:r>
            <a:r>
              <a:rPr lang="en-US" altLang="zh-CN" dirty="0"/>
              <a:t>8</a:t>
            </a:r>
            <a:r>
              <a:rPr lang="zh-CN" altLang="en-US" dirty="0"/>
              <a:t> 条消息。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BE3B2F9-CB4D-F0DE-10B4-84A0B66C6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968" y="3235956"/>
            <a:ext cx="8626826" cy="286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582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949F115-6F47-E913-5868-C35421000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All2All</a:t>
            </a:r>
            <a:r>
              <a:rPr lang="zh-CN" altLang="en-US" dirty="0"/>
              <a:t> 操作</a:t>
            </a:r>
          </a:p>
        </p:txBody>
      </p:sp>
      <p:pic>
        <p:nvPicPr>
          <p:cNvPr id="7" name="Picture 2" descr="Topology that shows NIC0s of all DGXs connected to the same switch, NIC1s to another leaf switch and so on.">
            <a:extLst>
              <a:ext uri="{FF2B5EF4-FFF2-40B4-BE49-F238E27FC236}">
                <a16:creationId xmlns:a16="http://schemas.microsoft.com/office/drawing/2014/main" id="{3309DBDE-1F67-32EE-5CDD-62682716D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4759" y="1300480"/>
            <a:ext cx="10867244" cy="5151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524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0ADDDA3-B78A-AE7A-093E-F456FFA7C9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4438" y="540551"/>
            <a:ext cx="9100268" cy="592189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7667DCF-295D-AD61-561B-AC30B8E122E2}"/>
              </a:ext>
            </a:extLst>
          </p:cNvPr>
          <p:cNvSpPr/>
          <p:nvPr/>
        </p:nvSpPr>
        <p:spPr>
          <a:xfrm flipV="1">
            <a:off x="7551506" y="2722650"/>
            <a:ext cx="2866490" cy="148975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0015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34D063A-62B3-CFBB-7315-48EF548BA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PXN</a:t>
            </a:r>
            <a:r>
              <a:rPr lang="zh-CN" altLang="en-US" dirty="0"/>
              <a:t> </a:t>
            </a:r>
            <a:r>
              <a:rPr lang="en-US" altLang="zh-CN" dirty="0"/>
              <a:t>All2All</a:t>
            </a:r>
            <a:endParaRPr lang="zh-CN" altLang="en-US" dirty="0"/>
          </a:p>
        </p:txBody>
      </p:sp>
      <p:pic>
        <p:nvPicPr>
          <p:cNvPr id="6146" name="Picture 2" descr="Histogram shows more than 2X improvement when using PXN.">
            <a:extLst>
              <a:ext uri="{FF2B5EF4-FFF2-40B4-BE49-F238E27FC236}">
                <a16:creationId xmlns:a16="http://schemas.microsoft.com/office/drawing/2014/main" id="{840DBE23-C537-E4E9-3F50-B38AD6C25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72611" y="1147604"/>
            <a:ext cx="9251539" cy="5293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233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688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6D623F8-E2C9-3B8C-E3A4-9C6A44E6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98432C-0B7D-BD31-A28B-87D8BFDCB5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" altLang="zh-CN" dirty="0"/>
              <a:t>http://</a:t>
            </a:r>
            <a:r>
              <a:rPr lang="en" altLang="zh-CN" dirty="0" err="1"/>
              <a:t>www.njwdr.com</a:t>
            </a:r>
            <a:r>
              <a:rPr lang="en" altLang="zh-CN"/>
              <a:t>/newsdetail_3252489.html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7380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AC850AC-5CFA-CCC2-4E3E-791467FA0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393" y="1284513"/>
            <a:ext cx="10135827" cy="5067914"/>
          </a:xfrm>
          <a:prstGeom prst="rect">
            <a:avLst/>
          </a:prstGeom>
        </p:spPr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思维导图 </a:t>
            </a:r>
            <a:r>
              <a:rPr lang="en-US" altLang="zh-CN" dirty="0"/>
              <a:t>XMind</a:t>
            </a: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 flipV="1">
            <a:off x="6298058" y="4660710"/>
            <a:ext cx="4847380" cy="455819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B4C6DF9-5511-70C8-641B-B7CA50E38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Question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78C29D0F-DD61-2CFB-F238-DB62365CD5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如何在 </a:t>
            </a:r>
            <a:r>
              <a:rPr lang="en-US" altLang="zh-CN" dirty="0"/>
              <a:t>GPU </a:t>
            </a:r>
            <a:r>
              <a:rPr lang="zh-CN" altLang="en-US" dirty="0"/>
              <a:t>集群上，网络拓扑和通信算法协同优化，提升集合通信的性能？</a:t>
            </a:r>
          </a:p>
        </p:txBody>
      </p:sp>
    </p:spTree>
    <p:extLst>
      <p:ext uri="{BB962C8B-B14F-4D97-AF65-F5344CB8AC3E}">
        <p14:creationId xmlns:p14="http://schemas.microsoft.com/office/powerpoint/2010/main" val="1155893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F68C212-104B-C92F-F4D8-1BE2190A29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zh-CN" dirty="0"/>
              <a:t>01.</a:t>
            </a:r>
            <a:r>
              <a:rPr kumimoji="1" lang="zh-CN" altLang="en-US" dirty="0"/>
              <a:t> </a:t>
            </a:r>
            <a:r>
              <a:rPr kumimoji="1" lang="en-US" altLang="zh-CN" dirty="0"/>
              <a:t>NCCL</a:t>
            </a:r>
            <a:r>
              <a:rPr kumimoji="1" lang="zh-CN" altLang="en-US" dirty="0"/>
              <a:t> 简介</a:t>
            </a:r>
            <a:endParaRPr kumimoji="1" lang="en-US" altLang="zh-CN" dirty="0"/>
          </a:p>
          <a:p>
            <a:r>
              <a:rPr kumimoji="1" lang="en-US" altLang="zh-CN" sz="5400" dirty="0"/>
              <a:t> Basic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Concept</a:t>
            </a:r>
            <a:endParaRPr kumimoji="1"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421443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20E162AF-D526-797B-774C-897426447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NCCL</a:t>
            </a:r>
            <a:r>
              <a:rPr lang="zh-CN" altLang="en-US" dirty="0"/>
              <a:t> 基本介绍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C6FD632-14B2-FE7D-C918-444AD87CD60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 fontAlgn="base"/>
            <a:r>
              <a:rPr lang="en" altLang="zh-CN" dirty="0"/>
              <a:t>NVIDIA </a:t>
            </a:r>
            <a:r>
              <a:rPr lang="zh-CN" altLang="en-US" dirty="0"/>
              <a:t>集合通信库 </a:t>
            </a:r>
            <a:r>
              <a:rPr lang="en-US" altLang="zh-CN" dirty="0"/>
              <a:t>(</a:t>
            </a:r>
            <a:r>
              <a:rPr lang="en" altLang="zh-CN" dirty="0"/>
              <a:t>NCCL) </a:t>
            </a:r>
            <a:r>
              <a:rPr lang="zh-CN" altLang="en-US" dirty="0"/>
              <a:t>是一个类 </a:t>
            </a:r>
            <a:r>
              <a:rPr lang="en-US" altLang="zh-CN" dirty="0"/>
              <a:t>MPI</a:t>
            </a:r>
            <a:r>
              <a:rPr lang="zh-CN" altLang="en-US" dirty="0"/>
              <a:t> 通信库，可实现 </a:t>
            </a:r>
            <a:r>
              <a:rPr lang="en" altLang="zh-CN" dirty="0"/>
              <a:t>GPU </a:t>
            </a:r>
            <a:r>
              <a:rPr lang="zh-CN" altLang="en-US" dirty="0"/>
              <a:t>的集合通信算法相关操作：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" altLang="zh-CN" dirty="0"/>
              <a:t>all-gather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" altLang="zh-CN" dirty="0"/>
              <a:t>all-reduce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" altLang="zh-CN" dirty="0"/>
              <a:t>broadcast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" altLang="zh-CN" dirty="0"/>
              <a:t>reduce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" altLang="zh-CN" dirty="0"/>
              <a:t>reduce-scatter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" altLang="zh-CN" dirty="0"/>
              <a:t>point-to-point send and receive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DA494AB-E95F-E4A0-6205-B8925301706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7680" y="2635519"/>
            <a:ext cx="8868108" cy="366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810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40D8EA4-B040-C3E6-4EEB-0DC4614FF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NCCL</a:t>
            </a:r>
            <a:r>
              <a:rPr lang="zh-CN" altLang="en-US" dirty="0"/>
              <a:t> 基本介绍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0415DD36-8E6A-2997-0930-91D316265C8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" altLang="zh-CN" dirty="0"/>
              <a:t>NCCL </a:t>
            </a:r>
            <a:r>
              <a:rPr lang="zh-CN" altLang="en-US" dirty="0"/>
              <a:t>具有拓扑感知能力，经过优化可通过 </a:t>
            </a:r>
            <a:r>
              <a:rPr lang="en" altLang="zh-CN" dirty="0"/>
              <a:t>PCIe</a:t>
            </a:r>
            <a:r>
              <a:rPr lang="zh-CN" altLang="en" dirty="0"/>
              <a:t>、</a:t>
            </a:r>
            <a:r>
              <a:rPr lang="en" altLang="zh-CN" dirty="0"/>
              <a:t>NVLink</a:t>
            </a:r>
            <a:r>
              <a:rPr lang="zh-CN" altLang="en" dirty="0"/>
              <a:t>、</a:t>
            </a:r>
            <a:r>
              <a:rPr lang="zh-CN" altLang="en-US" dirty="0"/>
              <a:t>以太网和 </a:t>
            </a:r>
            <a:r>
              <a:rPr lang="en" altLang="zh-CN" dirty="0"/>
              <a:t>InfiniBand </a:t>
            </a:r>
            <a:r>
              <a:rPr lang="zh-CN" altLang="en-US" dirty="0"/>
              <a:t>互连实现高带宽和低延迟。</a:t>
            </a:r>
            <a:r>
              <a:rPr lang="en" altLang="zh-CN" dirty="0"/>
              <a:t>NCCL GCP </a:t>
            </a:r>
            <a:r>
              <a:rPr lang="zh-CN" altLang="en-US" dirty="0"/>
              <a:t>插件支持自定义网络连接的云环境中实现高性能 </a:t>
            </a:r>
            <a:r>
              <a:rPr lang="en" altLang="zh-CN" dirty="0"/>
              <a:t>NCCL </a:t>
            </a:r>
            <a:r>
              <a:rPr lang="zh-CN" altLang="en-US" dirty="0"/>
              <a:t>操作。</a:t>
            </a:r>
          </a:p>
          <a:p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5A9A942-E91A-546E-CA32-B1E072C16E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7680" y="2635519"/>
            <a:ext cx="8868108" cy="366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95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4F68C212-104B-C92F-F4D8-1BE2190A29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fontAlgn="base"/>
            <a:r>
              <a:rPr lang="en-US" altLang="zh-CN" dirty="0"/>
              <a:t>02.</a:t>
            </a:r>
            <a:r>
              <a:rPr lang="zh-CN" altLang="en-US" dirty="0"/>
              <a:t> 通信结合</a:t>
            </a:r>
            <a:endParaRPr lang="en-US" altLang="zh-CN" dirty="0"/>
          </a:p>
          <a:p>
            <a:pPr fontAlgn="base"/>
            <a:r>
              <a:rPr lang="zh-CN" altLang="en-US" dirty="0"/>
              <a:t>网络拓扑</a:t>
            </a:r>
          </a:p>
        </p:txBody>
      </p:sp>
    </p:spTree>
    <p:extLst>
      <p:ext uri="{BB962C8B-B14F-4D97-AF65-F5344CB8AC3E}">
        <p14:creationId xmlns:p14="http://schemas.microsoft.com/office/powerpoint/2010/main" val="2980077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D354A0-F243-1687-52B1-B465C552B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PXN</a:t>
            </a:r>
            <a:r>
              <a:rPr lang="zh-CN" altLang="en-US" dirty="0"/>
              <a:t>：</a:t>
            </a:r>
            <a:r>
              <a:rPr lang="en" altLang="zh-CN" dirty="0"/>
              <a:t> PCI × NVLink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6F0A3A-885B-4485-A50A-417F6892FF8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l" fontAlgn="base"/>
            <a:r>
              <a:rPr lang="en-US" altLang="zh-CN" dirty="0"/>
              <a:t>2022 </a:t>
            </a:r>
            <a:r>
              <a:rPr lang="zh-CN" altLang="en-US" dirty="0"/>
              <a:t>年 </a:t>
            </a:r>
            <a:r>
              <a:rPr lang="en" altLang="zh-CN" dirty="0"/>
              <a:t>NCCL 2.12 </a:t>
            </a:r>
            <a:r>
              <a:rPr lang="zh-CN" altLang="en-US" dirty="0"/>
              <a:t>引入新功能 </a:t>
            </a:r>
            <a:r>
              <a:rPr lang="en" altLang="zh-CN" dirty="0"/>
              <a:t>PXN</a:t>
            </a:r>
            <a:r>
              <a:rPr lang="zh-CN" altLang="en" dirty="0"/>
              <a:t>，</a:t>
            </a:r>
            <a:r>
              <a:rPr lang="zh-CN" altLang="en-US" dirty="0"/>
              <a:t>即 </a:t>
            </a:r>
            <a:r>
              <a:rPr lang="en" altLang="zh-CN" dirty="0"/>
              <a:t>PCI × NVLink</a:t>
            </a:r>
            <a:r>
              <a:rPr lang="zh-CN" altLang="en" dirty="0"/>
              <a:t>，</a:t>
            </a:r>
            <a:r>
              <a:rPr lang="zh-CN" altLang="en-US" dirty="0"/>
              <a:t>使 </a:t>
            </a:r>
            <a:r>
              <a:rPr lang="en" altLang="zh-CN" dirty="0"/>
              <a:t>GPU </a:t>
            </a:r>
            <a:r>
              <a:rPr lang="zh-CN" altLang="en-US" dirty="0"/>
              <a:t>能够通过 </a:t>
            </a:r>
            <a:r>
              <a:rPr lang="en" altLang="zh-CN" dirty="0"/>
              <a:t>NVLink </a:t>
            </a:r>
            <a:r>
              <a:rPr lang="zh-CN" altLang="en-US" dirty="0"/>
              <a:t>与节点上的 </a:t>
            </a:r>
            <a:r>
              <a:rPr lang="en" altLang="zh-CN" dirty="0"/>
              <a:t>NIC </a:t>
            </a:r>
            <a:r>
              <a:rPr lang="zh-CN" altLang="en-US" dirty="0"/>
              <a:t>进行通信。</a:t>
            </a:r>
            <a:endParaRPr lang="en-US" altLang="zh-CN" dirty="0"/>
          </a:p>
          <a:p>
            <a:pPr algn="l" fontAlgn="base"/>
            <a:r>
              <a:rPr lang="zh-CN" altLang="en-US" dirty="0"/>
              <a:t>不需要使用 </a:t>
            </a:r>
            <a:r>
              <a:rPr lang="en" altLang="zh-CN" dirty="0"/>
              <a:t>QPI </a:t>
            </a:r>
            <a:r>
              <a:rPr lang="zh-CN" altLang="en-US" dirty="0"/>
              <a:t>或其他 </a:t>
            </a:r>
            <a:r>
              <a:rPr lang="en" altLang="zh-CN" dirty="0"/>
              <a:t>CPU </a:t>
            </a:r>
            <a:r>
              <a:rPr lang="zh-CN" altLang="en-US" dirty="0"/>
              <a:t>协议。使得每个 </a:t>
            </a:r>
            <a:r>
              <a:rPr lang="en" altLang="zh-CN" dirty="0"/>
              <a:t>GPU</a:t>
            </a:r>
            <a:r>
              <a:rPr lang="zh-CN" altLang="en-US" dirty="0"/>
              <a:t> 仍然尝试尽可能多地使用本地 </a:t>
            </a:r>
            <a:r>
              <a:rPr lang="en" altLang="zh-CN" dirty="0"/>
              <a:t>NIC</a:t>
            </a:r>
            <a:r>
              <a:rPr lang="zh-CN" altLang="en-US" dirty="0"/>
              <a:t> 提升集合通信算法</a:t>
            </a:r>
            <a:r>
              <a:rPr lang="zh-CN" altLang="en" dirty="0"/>
              <a:t>，</a:t>
            </a:r>
            <a:r>
              <a:rPr lang="zh-CN" altLang="en-US" dirty="0"/>
              <a:t>当然也可以访问其他</a:t>
            </a:r>
            <a:r>
              <a:rPr lang="en" altLang="zh-CN" dirty="0"/>
              <a:t>NIC</a:t>
            </a:r>
            <a:r>
              <a:rPr lang="zh-CN" altLang="en" dirty="0"/>
              <a:t>。 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sz="1600" dirty="0">
              <a:solidFill>
                <a:srgbClr val="92D050"/>
              </a:solidFill>
            </a:endParaRPr>
          </a:p>
          <a:p>
            <a:r>
              <a:rPr lang="zh-CN" altLang="en-US" sz="1800" dirty="0">
                <a:solidFill>
                  <a:srgbClr val="92D050"/>
                </a:solidFill>
              </a:rPr>
              <a:t>快速通道互联（</a:t>
            </a:r>
            <a:r>
              <a:rPr lang="en" altLang="zh-CN" sz="1800" dirty="0">
                <a:solidFill>
                  <a:srgbClr val="92D050"/>
                </a:solidFill>
              </a:rPr>
              <a:t>Intel </a:t>
            </a:r>
            <a:r>
              <a:rPr lang="en" altLang="zh-CN" sz="1800" dirty="0" err="1">
                <a:solidFill>
                  <a:srgbClr val="92D050"/>
                </a:solidFill>
              </a:rPr>
              <a:t>QuickPath</a:t>
            </a:r>
            <a:r>
              <a:rPr lang="en" altLang="zh-CN" sz="1800" dirty="0">
                <a:solidFill>
                  <a:srgbClr val="92D050"/>
                </a:solidFill>
              </a:rPr>
              <a:t> Interconnect</a:t>
            </a:r>
            <a:r>
              <a:rPr lang="zh-CN" altLang="en" sz="1800" dirty="0">
                <a:solidFill>
                  <a:srgbClr val="92D050"/>
                </a:solidFill>
              </a:rPr>
              <a:t>，</a:t>
            </a:r>
            <a:r>
              <a:rPr lang="en" altLang="zh-CN" sz="1800" dirty="0">
                <a:solidFill>
                  <a:srgbClr val="92D050"/>
                </a:solidFill>
              </a:rPr>
              <a:t>QPI</a:t>
            </a:r>
            <a:r>
              <a:rPr lang="zh-CN" altLang="en" sz="1800" dirty="0">
                <a:solidFill>
                  <a:srgbClr val="92D050"/>
                </a:solidFill>
              </a:rPr>
              <a:t>）</a:t>
            </a:r>
            <a:r>
              <a:rPr lang="zh-CN" altLang="en-US" sz="1800" dirty="0">
                <a:solidFill>
                  <a:srgbClr val="92D050"/>
                </a:solidFill>
              </a:rPr>
              <a:t>，</a:t>
            </a:r>
            <a:r>
              <a:rPr lang="en-US" altLang="zh-CN" sz="1800" dirty="0">
                <a:solidFill>
                  <a:srgbClr val="92D050"/>
                </a:solidFill>
              </a:rPr>
              <a:t>Intel</a:t>
            </a:r>
            <a:r>
              <a:rPr lang="zh-CN" altLang="en-US" sz="1800" dirty="0">
                <a:solidFill>
                  <a:srgbClr val="92D050"/>
                </a:solidFill>
              </a:rPr>
              <a:t> 开发并使用的点对点处理器互联架构，用来实现</a:t>
            </a:r>
            <a:r>
              <a:rPr lang="en" altLang="zh-CN" sz="1800" dirty="0">
                <a:solidFill>
                  <a:srgbClr val="92D050"/>
                </a:solidFill>
              </a:rPr>
              <a:t>CPU</a:t>
            </a:r>
            <a:r>
              <a:rPr lang="zh-CN" altLang="en-US" sz="1800" dirty="0">
                <a:solidFill>
                  <a:srgbClr val="92D050"/>
                </a:solidFill>
              </a:rPr>
              <a:t>之间的互联。</a:t>
            </a:r>
          </a:p>
        </p:txBody>
      </p:sp>
    </p:spTree>
    <p:extLst>
      <p:ext uri="{BB962C8B-B14F-4D97-AF65-F5344CB8AC3E}">
        <p14:creationId xmlns:p14="http://schemas.microsoft.com/office/powerpoint/2010/main" val="2835395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4E5724B-7154-473D-A508-2B054E8EE854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3.xml><?xml version="1.0" encoding="utf-8"?>
<a:theme xmlns:a="http://schemas.openxmlformats.org/drawingml/2006/main" name="5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4.xml><?xml version="1.0" encoding="utf-8"?>
<a:theme xmlns:a="http://schemas.openxmlformats.org/drawingml/2006/main" name="4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5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CE9DE895-046C-40AC-AD8E-ED7DD660489B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29561</TotalTime>
  <Words>554</Words>
  <Application>Microsoft Macintosh PowerPoint</Application>
  <PresentationFormat>自定义</PresentationFormat>
  <Paragraphs>53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22</vt:i4>
      </vt:variant>
    </vt:vector>
  </HeadingPairs>
  <TitlesOfParts>
    <vt:vector size="37" baseType="lpstr">
      <vt:lpstr>Microsoft YaHei</vt:lpstr>
      <vt:lpstr>Microsoft YaHei</vt:lpstr>
      <vt:lpstr>ACGN-MiaoGB-Flash</vt:lpstr>
      <vt:lpstr>Arial</vt:lpstr>
      <vt:lpstr>Calibri</vt:lpstr>
      <vt:lpstr>Futura Medium</vt:lpstr>
      <vt:lpstr>Gill Sans MT</vt:lpstr>
      <vt:lpstr>Wingdings</vt:lpstr>
      <vt:lpstr>封面页_图片版 </vt:lpstr>
      <vt:lpstr>1_内容Copytext </vt:lpstr>
      <vt:lpstr>5_内容Copytext </vt:lpstr>
      <vt:lpstr>4_内容Copytext </vt:lpstr>
      <vt:lpstr>code01</vt:lpstr>
      <vt:lpstr>1_code01</vt:lpstr>
      <vt:lpstr>结束页</vt:lpstr>
      <vt:lpstr>PowerPoint 演示文稿</vt:lpstr>
      <vt:lpstr>PowerPoint 演示文稿</vt:lpstr>
      <vt:lpstr>思维导图 XMind</vt:lpstr>
      <vt:lpstr>Question</vt:lpstr>
      <vt:lpstr>PowerPoint 演示文稿</vt:lpstr>
      <vt:lpstr>NCCL 基本介绍</vt:lpstr>
      <vt:lpstr>NCCL 基本介绍</vt:lpstr>
      <vt:lpstr>PowerPoint 演示文稿</vt:lpstr>
      <vt:lpstr>PXN： PCI × NVLink</vt:lpstr>
      <vt:lpstr>PXN： PCI × NVLink</vt:lpstr>
      <vt:lpstr>多轨通信</vt:lpstr>
      <vt:lpstr>多轨通信</vt:lpstr>
      <vt:lpstr>多轨通信</vt:lpstr>
      <vt:lpstr>Question</vt:lpstr>
      <vt:lpstr>PowerPoint 演示文稿</vt:lpstr>
      <vt:lpstr>聚合操作</vt:lpstr>
      <vt:lpstr>All2All</vt:lpstr>
      <vt:lpstr>All2All 操作</vt:lpstr>
      <vt:lpstr>All2All 操作</vt:lpstr>
      <vt:lpstr>PXN All2All</vt:lpstr>
      <vt:lpstr>PowerPoint 演示文稿</vt:lpstr>
      <vt:lpstr>参考资料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ZOMI</cp:lastModifiedBy>
  <cp:revision>9768</cp:revision>
  <cp:lastPrinted>2023-09-08T09:14:01Z</cp:lastPrinted>
  <dcterms:created xsi:type="dcterms:W3CDTF">2020-08-28T08:44:19Z</dcterms:created>
  <dcterms:modified xsi:type="dcterms:W3CDTF">2024-09-01T14:26:29Z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</Properties>
</file>

<file path=docProps/thumbnail.jpeg>
</file>